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74" r:id="rId5"/>
    <p:sldId id="276" r:id="rId6"/>
    <p:sldId id="262" r:id="rId7"/>
    <p:sldId id="264" r:id="rId8"/>
    <p:sldId id="266" r:id="rId9"/>
    <p:sldId id="267" r:id="rId10"/>
    <p:sldId id="27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02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2CF-1F7E-4646-B347-48176F2FDAED}" type="datetimeFigureOut">
              <a:rPr lang="en-IN" smtClean="0"/>
              <a:t>29-03-2019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64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2CF-1F7E-4646-B347-48176F2FDAED}" type="datetimeFigureOut">
              <a:rPr lang="en-IN" smtClean="0"/>
              <a:t>29-03-2019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8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2CF-1F7E-4646-B347-48176F2FDAED}" type="datetimeFigureOut">
              <a:rPr lang="en-IN" smtClean="0"/>
              <a:t>29-03-2019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511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2CF-1F7E-4646-B347-48176F2FDAED}" type="datetimeFigureOut">
              <a:rPr lang="en-IN" smtClean="0"/>
              <a:t>29-03-2019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438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2CF-1F7E-4646-B347-48176F2FDAED}" type="datetimeFigureOut">
              <a:rPr lang="en-IN" smtClean="0"/>
              <a:t>29-03-2019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932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2CF-1F7E-4646-B347-48176F2FDAED}" type="datetimeFigureOut">
              <a:rPr lang="en-IN" smtClean="0"/>
              <a:t>29-03-2019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Security of Information Systems – SAI India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76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2CF-1F7E-4646-B347-48176F2FDAED}" type="datetimeFigureOut">
              <a:rPr lang="en-IN" smtClean="0"/>
              <a:t>29-03-2019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27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2CF-1F7E-4646-B347-48176F2FDAED}" type="datetimeFigureOut">
              <a:rPr lang="en-IN" smtClean="0"/>
              <a:t>29-03-2019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17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2CF-1F7E-4646-B347-48176F2FDAED}" type="datetimeFigureOut">
              <a:rPr lang="en-IN" smtClean="0"/>
              <a:t>29-03-2019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7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2CF-1F7E-4646-B347-48176F2FDAED}" type="datetimeFigureOut">
              <a:rPr lang="en-IN" smtClean="0"/>
              <a:t>29-03-2019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351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2CF-1F7E-4646-B347-48176F2FDAED}" type="datetimeFigureOut">
              <a:rPr lang="en-IN" smtClean="0"/>
              <a:t>29-03-2019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21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FF2CF-1F7E-4646-B347-48176F2FDAED}" type="datetimeFigureOut">
              <a:rPr lang="en-IN" smtClean="0"/>
              <a:t>29-03-2019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A85E-3AA4-4290-B993-90F141F2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9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b="1" smtClean="0">
                <a:solidFill>
                  <a:srgbClr val="0070C0"/>
                </a:solidFill>
              </a:rPr>
              <a:t>Security </a:t>
            </a:r>
            <a:r>
              <a:rPr lang="en-IN" b="1" dirty="0" smtClean="0">
                <a:solidFill>
                  <a:srgbClr val="0070C0"/>
                </a:solidFill>
              </a:rPr>
              <a:t>of Information Systems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6986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IN" sz="3900" smtClean="0">
                <a:solidFill>
                  <a:schemeClr val="bg2">
                    <a:lumMod val="10000"/>
                  </a:schemeClr>
                </a:solidFill>
              </a:rPr>
              <a:t>Challenges and opportunities </a:t>
            </a:r>
          </a:p>
          <a:p>
            <a:endParaRPr lang="en-IN" sz="360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N" sz="3600" smtClean="0">
                <a:solidFill>
                  <a:schemeClr val="bg2">
                    <a:lumMod val="50000"/>
                  </a:schemeClr>
                </a:solidFill>
              </a:rPr>
              <a:t>SAI </a:t>
            </a:r>
            <a:r>
              <a:rPr lang="en-IN" sz="3600" dirty="0" smtClean="0">
                <a:solidFill>
                  <a:schemeClr val="bg2">
                    <a:lumMod val="50000"/>
                  </a:schemeClr>
                </a:solidFill>
              </a:rPr>
              <a:t>India</a:t>
            </a:r>
            <a:endParaRPr lang="en-IN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674" y="365125"/>
            <a:ext cx="9763125" cy="1325563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70C0"/>
                </a:solidFill>
              </a:rPr>
              <a:t>Challenges &amp; Opportunities in auditing IS Security – SAI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25625"/>
            <a:ext cx="9372600" cy="4351338"/>
          </a:xfrm>
        </p:spPr>
        <p:txBody>
          <a:bodyPr>
            <a:normAutofit/>
          </a:bodyPr>
          <a:lstStyle/>
          <a:p>
            <a:r>
              <a:rPr lang="en-IN" dirty="0" smtClean="0"/>
              <a:t>Manual on Audit of Information Systems needs to be updated</a:t>
            </a:r>
          </a:p>
          <a:p>
            <a:pPr lvl="1"/>
            <a:r>
              <a:rPr lang="en-IN"/>
              <a:t>GUIDs 5100 and </a:t>
            </a:r>
            <a:r>
              <a:rPr lang="en-IN" smtClean="0"/>
              <a:t>5101</a:t>
            </a:r>
            <a:endParaRPr lang="en-IN" dirty="0" smtClean="0"/>
          </a:p>
          <a:p>
            <a:r>
              <a:rPr lang="en-IN" dirty="0" smtClean="0"/>
              <a:t>Auditing in the context of new technologies</a:t>
            </a:r>
          </a:p>
          <a:p>
            <a:r>
              <a:rPr lang="en-IN" dirty="0" smtClean="0"/>
              <a:t>Capacity building of staff for IS audit</a:t>
            </a:r>
          </a:p>
          <a:p>
            <a:pPr lvl="1"/>
            <a:r>
              <a:rPr lang="en-IN" dirty="0" smtClean="0"/>
              <a:t>MoUs with expert agencies for understanding of vulnerabilities (e.g. cloud environment)</a:t>
            </a:r>
          </a:p>
          <a:p>
            <a:pPr lvl="1"/>
            <a:r>
              <a:rPr lang="en-IN" dirty="0" smtClean="0"/>
              <a:t>Exchange Knowledge through WGITA</a:t>
            </a:r>
          </a:p>
          <a:p>
            <a:r>
              <a:rPr lang="en-IN" dirty="0" smtClean="0"/>
              <a:t>Mainstreaming of IS Audit skills still a work-in-progress</a:t>
            </a:r>
          </a:p>
          <a:p>
            <a:pPr lvl="1"/>
            <a:r>
              <a:rPr lang="en-IN" dirty="0" smtClean="0"/>
              <a:t>Into regular (performance/ compliance/ financial audits)</a:t>
            </a:r>
          </a:p>
          <a:p>
            <a:pPr lvl="1"/>
            <a:r>
              <a:rPr lang="en-IN" dirty="0" smtClean="0"/>
              <a:t>For staff engaged in Quality Assurance of Audit Reports</a:t>
            </a:r>
          </a:p>
          <a:p>
            <a:endParaRPr lang="en-IN" dirty="0"/>
          </a:p>
        </p:txBody>
      </p:sp>
      <p:pic>
        <p:nvPicPr>
          <p:cNvPr id="5" name="il_fi" descr="http://3.bp.blogspot.com/_JnJRtUiv6m8/TNwXPmACn_I/AAAAAAAABAQ/MP50JsLBU3g/s320/CAG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1" y="277813"/>
            <a:ext cx="14525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8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74" y="0"/>
            <a:ext cx="9653452" cy="6721548"/>
          </a:xfrm>
          <a:prstGeom prst="rect">
            <a:avLst/>
          </a:prstGeom>
        </p:spPr>
      </p:pic>
      <p:pic>
        <p:nvPicPr>
          <p:cNvPr id="7" name="il_fi" descr="http://3.bp.blogspot.com/_JnJRtUiv6m8/TNwXPmACn_I/AAAAAAAABAQ/MP50JsLBU3g/s320/CAG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578" y="153022"/>
            <a:ext cx="14525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5" y="1180786"/>
            <a:ext cx="3324689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808" y="240675"/>
            <a:ext cx="9486900" cy="1325563"/>
          </a:xfrm>
        </p:spPr>
        <p:txBody>
          <a:bodyPr/>
          <a:lstStyle/>
          <a:p>
            <a:r>
              <a:rPr lang="en-IN" dirty="0" smtClean="0"/>
              <a:t>Digital Ecosystem in India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372" y="1837037"/>
            <a:ext cx="6433642" cy="4829607"/>
          </a:xfrm>
        </p:spPr>
        <p:txBody>
          <a:bodyPr>
            <a:normAutofit fontScale="92500" lnSpcReduction="20000"/>
          </a:bodyPr>
          <a:lstStyle/>
          <a:p>
            <a:r>
              <a:rPr lang="en-IN" sz="2200" dirty="0" smtClean="0"/>
              <a:t>494 </a:t>
            </a:r>
            <a:r>
              <a:rPr lang="en-IN" sz="2200" dirty="0" smtClean="0"/>
              <a:t>million people online in 2018</a:t>
            </a:r>
          </a:p>
          <a:p>
            <a:r>
              <a:rPr lang="en-IN" sz="2200" dirty="0" smtClean="0"/>
              <a:t>360 million smartphone </a:t>
            </a:r>
            <a:r>
              <a:rPr lang="en-IN" sz="2200" dirty="0" smtClean="0"/>
              <a:t>users –</a:t>
            </a:r>
          </a:p>
          <a:p>
            <a:pPr marL="0" indent="0">
              <a:buNone/>
            </a:pPr>
            <a:r>
              <a:rPr lang="en-IN" sz="2200" dirty="0"/>
              <a:t> </a:t>
            </a:r>
            <a:r>
              <a:rPr lang="en-IN" sz="2200" dirty="0" smtClean="0"/>
              <a:t>   among </a:t>
            </a:r>
            <a:r>
              <a:rPr lang="en-IN" sz="2200" dirty="0" smtClean="0"/>
              <a:t>1.2 </a:t>
            </a:r>
            <a:r>
              <a:rPr lang="en-IN" sz="2200" dirty="0" err="1" smtClean="0"/>
              <a:t>bn</a:t>
            </a:r>
            <a:r>
              <a:rPr lang="en-IN" sz="2200" dirty="0" smtClean="0"/>
              <a:t> mobile connections</a:t>
            </a:r>
            <a:endParaRPr lang="en-IN" sz="2200" dirty="0" smtClean="0"/>
          </a:p>
          <a:p>
            <a:r>
              <a:rPr lang="en-IN" sz="2200" dirty="0" smtClean="0"/>
              <a:t>1.23 billion Unique Biometric IDs</a:t>
            </a:r>
          </a:p>
          <a:p>
            <a:r>
              <a:rPr lang="en-IN" sz="2200" dirty="0" smtClean="0"/>
              <a:t>330 million bank accounts for </a:t>
            </a:r>
            <a:r>
              <a:rPr lang="en-IN" sz="2200" dirty="0" smtClean="0"/>
              <a:t>poor</a:t>
            </a:r>
            <a:endParaRPr lang="en-IN" sz="2200" dirty="0" smtClean="0"/>
          </a:p>
          <a:p>
            <a:r>
              <a:rPr lang="en-IN" sz="2200" dirty="0" smtClean="0"/>
              <a:t>25 billion e-payment transactions in 2018</a:t>
            </a:r>
          </a:p>
          <a:p>
            <a:r>
              <a:rPr lang="en-IN" sz="2200" dirty="0" smtClean="0"/>
              <a:t>USD 40 billion –Direct Benefit </a:t>
            </a:r>
            <a:r>
              <a:rPr lang="en-IN" sz="2200" dirty="0" smtClean="0"/>
              <a:t>transfer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3610" y="1667409"/>
            <a:ext cx="5502073" cy="4351338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Transformation </a:t>
            </a:r>
            <a:r>
              <a:rPr lang="en-IN" dirty="0" smtClean="0"/>
              <a:t>enablers</a:t>
            </a:r>
          </a:p>
          <a:p>
            <a:pPr lvl="1"/>
            <a:r>
              <a:rPr lang="en-IN" dirty="0" smtClean="0"/>
              <a:t>Information Technology Act 2000</a:t>
            </a:r>
          </a:p>
          <a:p>
            <a:pPr lvl="1"/>
            <a:r>
              <a:rPr lang="en-IN" dirty="0" smtClean="0"/>
              <a:t>National </a:t>
            </a:r>
            <a:r>
              <a:rPr lang="en-IN" dirty="0" err="1" smtClean="0"/>
              <a:t>eGovernance</a:t>
            </a:r>
            <a:r>
              <a:rPr lang="en-IN" dirty="0" smtClean="0"/>
              <a:t> Plan 2006</a:t>
            </a:r>
          </a:p>
          <a:p>
            <a:pPr lvl="2"/>
            <a:r>
              <a:rPr lang="en-IN" dirty="0" smtClean="0"/>
              <a:t>34 Mission Mode projects</a:t>
            </a:r>
          </a:p>
          <a:p>
            <a:pPr lvl="2"/>
            <a:r>
              <a:rPr lang="en-IN" dirty="0" smtClean="0"/>
              <a:t>Enabling network </a:t>
            </a:r>
            <a:r>
              <a:rPr lang="en-IN" dirty="0" smtClean="0"/>
              <a:t>infrastructure (SWANs)</a:t>
            </a:r>
            <a:endParaRPr lang="en-IN" dirty="0" smtClean="0"/>
          </a:p>
          <a:p>
            <a:pPr lvl="2"/>
            <a:r>
              <a:rPr lang="en-IN" dirty="0" smtClean="0"/>
              <a:t>Common Service Centres</a:t>
            </a:r>
          </a:p>
          <a:p>
            <a:pPr lvl="1"/>
            <a:r>
              <a:rPr lang="en-IN" dirty="0" err="1" smtClean="0"/>
              <a:t>NeGP</a:t>
            </a:r>
            <a:r>
              <a:rPr lang="en-IN" dirty="0" smtClean="0"/>
              <a:t> 2.0   - </a:t>
            </a:r>
            <a:r>
              <a:rPr lang="en-IN" dirty="0" smtClean="0"/>
              <a:t>2014</a:t>
            </a:r>
          </a:p>
          <a:p>
            <a:pPr lvl="2"/>
            <a:r>
              <a:rPr lang="en-IN" dirty="0" smtClean="0"/>
              <a:t>Mobile first</a:t>
            </a:r>
          </a:p>
          <a:p>
            <a:pPr lvl="3"/>
            <a:r>
              <a:rPr lang="en-IN" dirty="0" smtClean="0"/>
              <a:t>UPI </a:t>
            </a:r>
            <a:r>
              <a:rPr lang="en-IN" dirty="0"/>
              <a:t>–mobile </a:t>
            </a:r>
            <a:r>
              <a:rPr lang="en-IN" dirty="0" smtClean="0"/>
              <a:t>interbank </a:t>
            </a:r>
            <a:r>
              <a:rPr lang="en-IN" dirty="0"/>
              <a:t>payment interface</a:t>
            </a:r>
          </a:p>
          <a:p>
            <a:pPr lvl="2"/>
            <a:r>
              <a:rPr lang="en-IN" dirty="0" smtClean="0"/>
              <a:t>Web </a:t>
            </a:r>
            <a:r>
              <a:rPr lang="en-IN" dirty="0" smtClean="0"/>
              <a:t>enabling </a:t>
            </a:r>
            <a:r>
              <a:rPr lang="en-IN" dirty="0" smtClean="0"/>
              <a:t>governance</a:t>
            </a:r>
          </a:p>
          <a:p>
            <a:pPr lvl="3"/>
            <a:r>
              <a:rPr lang="en-IN" dirty="0" smtClean="0"/>
              <a:t>Ongoing Implementation </a:t>
            </a:r>
            <a:r>
              <a:rPr lang="en-IN" dirty="0"/>
              <a:t>of high speed Fibre optics network connecting 625000 villages</a:t>
            </a:r>
          </a:p>
          <a:p>
            <a:pPr lvl="2"/>
            <a:r>
              <a:rPr lang="en-IN" dirty="0" smtClean="0"/>
              <a:t>Compliance </a:t>
            </a:r>
            <a:r>
              <a:rPr lang="en-IN" dirty="0" smtClean="0"/>
              <a:t>to security </a:t>
            </a:r>
            <a:r>
              <a:rPr lang="en-IN" dirty="0" smtClean="0"/>
              <a:t>measures</a:t>
            </a:r>
          </a:p>
          <a:p>
            <a:pPr lvl="3"/>
            <a:r>
              <a:rPr lang="en-IN" dirty="0" smtClean="0"/>
              <a:t>UPI -an AI based </a:t>
            </a:r>
            <a:r>
              <a:rPr lang="en-IN" dirty="0"/>
              <a:t>cyber risk management platform (TAC Security)</a:t>
            </a:r>
          </a:p>
          <a:p>
            <a:pPr lvl="3"/>
            <a:endParaRPr lang="en-IN" dirty="0" smtClean="0"/>
          </a:p>
          <a:p>
            <a:pPr lvl="1"/>
            <a:endParaRPr lang="en-IN" dirty="0" smtClean="0"/>
          </a:p>
          <a:p>
            <a:pPr marL="457200" lvl="1" indent="0">
              <a:buNone/>
            </a:pPr>
            <a:endParaRPr lang="en-IN" dirty="0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4" y="4405020"/>
            <a:ext cx="2756955" cy="217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1576" y="4620447"/>
            <a:ext cx="281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Secure and stable digital infrastructure</a:t>
            </a:r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3911576" y="5548244"/>
            <a:ext cx="253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Transform e-Governance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3996629" y="6297313"/>
            <a:ext cx="217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Digital literacy for all</a:t>
            </a:r>
            <a:endParaRPr lang="en-IN" dirty="0"/>
          </a:p>
        </p:txBody>
      </p:sp>
      <p:pic>
        <p:nvPicPr>
          <p:cNvPr id="11" name="il_fi" descr="http://3.bp.blogspot.com/_JnJRtUiv6m8/TNwXPmACn_I/AAAAAAAABAQ/MP50JsLBU3g/s320/CAG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062"/>
            <a:ext cx="14525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436972" y="4977685"/>
            <a:ext cx="1614616" cy="485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/>
              <a:t>Govt</a:t>
            </a:r>
            <a:r>
              <a:rPr lang="en-IN" dirty="0" smtClean="0"/>
              <a:t> Cloud infrastructure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06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1434"/>
            <a:ext cx="10515600" cy="1325563"/>
          </a:xfrm>
        </p:spPr>
        <p:txBody>
          <a:bodyPr>
            <a:normAutofit/>
          </a:bodyPr>
          <a:lstStyle/>
          <a:p>
            <a:r>
              <a:rPr lang="en-IN" dirty="0"/>
              <a:t>Legal framework </a:t>
            </a:r>
            <a:r>
              <a:rPr lang="en-IN" dirty="0" smtClean="0"/>
              <a:t>for </a:t>
            </a:r>
            <a:r>
              <a:rPr lang="en-IN" dirty="0"/>
              <a:t>IT Security in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00006" cy="3856718"/>
          </a:xfrm>
        </p:spPr>
        <p:txBody>
          <a:bodyPr>
            <a:normAutofit/>
          </a:bodyPr>
          <a:lstStyle/>
          <a:p>
            <a:r>
              <a:rPr lang="en-IN" dirty="0" smtClean="0"/>
              <a:t>IT Act 2000 – </a:t>
            </a:r>
          </a:p>
          <a:p>
            <a:pPr lvl="1"/>
            <a:r>
              <a:rPr lang="en-IN" sz="1800" dirty="0" smtClean="0"/>
              <a:t>Recognises electronic records and digital signatures</a:t>
            </a:r>
          </a:p>
          <a:p>
            <a:pPr lvl="1"/>
            <a:r>
              <a:rPr lang="en-IN" sz="1800" dirty="0" smtClean="0"/>
              <a:t>PKI </a:t>
            </a:r>
            <a:r>
              <a:rPr lang="en-IN" sz="1800" dirty="0"/>
              <a:t>and electronic payments</a:t>
            </a:r>
          </a:p>
          <a:p>
            <a:pPr lvl="1"/>
            <a:r>
              <a:rPr lang="en-IN" sz="1800" dirty="0" smtClean="0"/>
              <a:t>Cybercrime and e-commerce</a:t>
            </a:r>
            <a:endParaRPr lang="en-IN" sz="1800" dirty="0"/>
          </a:p>
          <a:p>
            <a:pPr lvl="1"/>
            <a:r>
              <a:rPr lang="en-IN" sz="1800" dirty="0" smtClean="0"/>
              <a:t>Amendments </a:t>
            </a:r>
            <a:r>
              <a:rPr lang="en-IN" sz="1800" dirty="0"/>
              <a:t>made </a:t>
            </a:r>
            <a:r>
              <a:rPr lang="en-IN" sz="1800" dirty="0" smtClean="0"/>
              <a:t>to address emerging cyber security concerns </a:t>
            </a:r>
            <a:endParaRPr lang="en-IN" sz="1800" dirty="0"/>
          </a:p>
          <a:p>
            <a:pPr marL="457200" lvl="1" indent="0">
              <a:buNone/>
            </a:pPr>
            <a:endParaRPr lang="en-IN" dirty="0" smtClean="0"/>
          </a:p>
          <a:p>
            <a:endParaRPr lang="en-IN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4958" y="1546997"/>
            <a:ext cx="5181600" cy="4351338"/>
          </a:xfrm>
        </p:spPr>
        <p:txBody>
          <a:bodyPr>
            <a:noAutofit/>
          </a:bodyPr>
          <a:lstStyle/>
          <a:p>
            <a:r>
              <a:rPr lang="en-IN" sz="2400" dirty="0"/>
              <a:t>Executive orders</a:t>
            </a:r>
          </a:p>
          <a:p>
            <a:pPr lvl="1"/>
            <a:r>
              <a:rPr lang="en-IN" sz="1800" dirty="0"/>
              <a:t>IT Rules on </a:t>
            </a:r>
            <a:r>
              <a:rPr lang="en-IN" sz="1800" dirty="0" smtClean="0"/>
              <a:t>security procedures 2004</a:t>
            </a:r>
            <a:endParaRPr lang="en-IN" sz="1800" dirty="0"/>
          </a:p>
          <a:p>
            <a:pPr lvl="1"/>
            <a:r>
              <a:rPr lang="en-IN" sz="1800" dirty="0" err="1" smtClean="0"/>
              <a:t>eGov</a:t>
            </a:r>
            <a:r>
              <a:rPr lang="en-IN" sz="1800" dirty="0" smtClean="0"/>
              <a:t> Security assurance Framework 2010</a:t>
            </a:r>
            <a:endParaRPr lang="en-IN" sz="1800" dirty="0"/>
          </a:p>
          <a:p>
            <a:pPr lvl="1"/>
            <a:r>
              <a:rPr lang="en-IN" sz="1800" dirty="0" smtClean="0"/>
              <a:t>Third </a:t>
            </a:r>
            <a:r>
              <a:rPr lang="en-IN" sz="1800" dirty="0"/>
              <a:t>party security audits of public IT applications </a:t>
            </a:r>
            <a:r>
              <a:rPr lang="en-IN" sz="1800" dirty="0" smtClean="0"/>
              <a:t>2011</a:t>
            </a:r>
          </a:p>
          <a:p>
            <a:pPr lvl="1"/>
            <a:r>
              <a:rPr lang="en-IN" sz="1800" dirty="0" smtClean="0"/>
              <a:t>National Cyber security policy 2013</a:t>
            </a:r>
          </a:p>
          <a:p>
            <a:pPr lvl="1"/>
            <a:r>
              <a:rPr lang="en-IN" sz="1800" dirty="0" smtClean="0"/>
              <a:t>National Information Security Manual 2014</a:t>
            </a:r>
          </a:p>
          <a:p>
            <a:pPr lvl="1"/>
            <a:r>
              <a:rPr lang="en-IN" sz="1800" dirty="0" smtClean="0"/>
              <a:t>Protection of critical information infrastructure 2014</a:t>
            </a:r>
          </a:p>
          <a:p>
            <a:pPr lvl="1"/>
            <a:r>
              <a:rPr lang="en-IN" sz="1800" dirty="0" smtClean="0"/>
              <a:t>Roles of CISOs 2017</a:t>
            </a:r>
          </a:p>
          <a:p>
            <a:pPr lvl="1"/>
            <a:r>
              <a:rPr lang="en-IN" sz="1800" dirty="0" smtClean="0"/>
              <a:t>Cyber crisis Management Plan 2018</a:t>
            </a:r>
          </a:p>
          <a:p>
            <a:pPr lvl="1"/>
            <a:r>
              <a:rPr lang="en-IN" sz="1800" dirty="0" smtClean="0"/>
              <a:t>Personal Data Protection Bill </a:t>
            </a:r>
            <a:r>
              <a:rPr lang="en-IN" sz="1800" dirty="0" smtClean="0"/>
              <a:t>2018 </a:t>
            </a:r>
          </a:p>
          <a:p>
            <a:pPr lvl="2"/>
            <a:r>
              <a:rPr lang="en-IN" sz="1400" dirty="0" smtClean="0"/>
              <a:t>Data privacy concerns with Unique ID usage</a:t>
            </a:r>
            <a:endParaRPr lang="en-IN" sz="1400" dirty="0" smtClean="0"/>
          </a:p>
          <a:p>
            <a:r>
              <a:rPr lang="en-IN" sz="2400" dirty="0" smtClean="0"/>
              <a:t>Standard setting bodies</a:t>
            </a:r>
            <a:endParaRPr lang="en-IN" sz="2400" dirty="0"/>
          </a:p>
          <a:p>
            <a:pPr lvl="1"/>
            <a:r>
              <a:rPr lang="en-IN" sz="1800" dirty="0" smtClean="0"/>
              <a:t>NCIIPC</a:t>
            </a:r>
          </a:p>
          <a:p>
            <a:pPr lvl="1"/>
            <a:r>
              <a:rPr lang="en-IN" sz="1800" dirty="0" smtClean="0"/>
              <a:t>CERT-IN</a:t>
            </a:r>
          </a:p>
          <a:p>
            <a:pPr lvl="1"/>
            <a:r>
              <a:rPr lang="en-IN" sz="1800" dirty="0" smtClean="0"/>
              <a:t>STQC</a:t>
            </a:r>
            <a:endParaRPr lang="en-IN" sz="1800" dirty="0"/>
          </a:p>
          <a:p>
            <a:endParaRPr lang="en-IN" sz="2400" dirty="0"/>
          </a:p>
        </p:txBody>
      </p:sp>
      <p:pic>
        <p:nvPicPr>
          <p:cNvPr id="5" name="il_fi" descr="http://3.bp.blogspot.com/_JnJRtUiv6m8/TNwXPmACn_I/AAAAAAAABAQ/MP50JsLBU3g/s320/CAG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" y="134122"/>
            <a:ext cx="14525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5" y="4141859"/>
            <a:ext cx="2092883" cy="210705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84105" y="4794174"/>
            <a:ext cx="3318934" cy="53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rgbClr val="FFFF00"/>
                </a:solidFill>
              </a:rPr>
              <a:t>Cybersecurity Framework</a:t>
            </a:r>
            <a:endParaRPr lang="en-IN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SAI India – Audit of Information systems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825625"/>
            <a:ext cx="5619750" cy="4351338"/>
          </a:xfrm>
        </p:spPr>
        <p:txBody>
          <a:bodyPr>
            <a:normAutofit/>
          </a:bodyPr>
          <a:lstStyle/>
          <a:p>
            <a:r>
              <a:rPr lang="en-IN" dirty="0" smtClean="0"/>
              <a:t>Audit of Systems under development</a:t>
            </a:r>
          </a:p>
          <a:p>
            <a:r>
              <a:rPr lang="en-IN" dirty="0" smtClean="0"/>
              <a:t>Audit of implementations</a:t>
            </a:r>
          </a:p>
          <a:p>
            <a:pPr lvl="1"/>
            <a:r>
              <a:rPr lang="en-IN" dirty="0" smtClean="0"/>
              <a:t>Standalone systems in a pre-web enabled era </a:t>
            </a:r>
          </a:p>
          <a:p>
            <a:pPr lvl="1"/>
            <a:r>
              <a:rPr lang="en-IN" dirty="0" smtClean="0"/>
              <a:t>Use of CAATs and substantive tests</a:t>
            </a:r>
          </a:p>
          <a:p>
            <a:pPr lvl="1"/>
            <a:r>
              <a:rPr lang="en-IN" dirty="0" smtClean="0"/>
              <a:t>Review of Application controls</a:t>
            </a:r>
          </a:p>
          <a:p>
            <a:pPr lvl="1"/>
            <a:r>
              <a:rPr lang="en-IN" dirty="0" smtClean="0"/>
              <a:t>Review of General Controls</a:t>
            </a:r>
          </a:p>
          <a:p>
            <a:pPr lvl="1"/>
            <a:r>
              <a:rPr lang="en-IN" dirty="0" smtClean="0"/>
              <a:t>Security of standalone systems - Access controls; Business continuity plan etc.</a:t>
            </a:r>
          </a:p>
          <a:p>
            <a:pPr marL="914400" lvl="2" indent="0">
              <a:buNone/>
            </a:pPr>
            <a:endParaRPr lang="en-IN" dirty="0" smtClean="0"/>
          </a:p>
          <a:p>
            <a:pPr lvl="1"/>
            <a:endParaRPr lang="en-IN" dirty="0" smtClean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IT Audit Manual and toolkit 2006</a:t>
            </a:r>
          </a:p>
          <a:p>
            <a:r>
              <a:rPr lang="en-IN" dirty="0" smtClean="0"/>
              <a:t>Guidance documents on audit of similar nature of applications</a:t>
            </a:r>
          </a:p>
          <a:p>
            <a:r>
              <a:rPr lang="en-IN" dirty="0" smtClean="0"/>
              <a:t>Capacity Development</a:t>
            </a:r>
          </a:p>
          <a:p>
            <a:pPr lvl="1"/>
            <a:r>
              <a:rPr lang="en-IN" dirty="0" smtClean="0"/>
              <a:t>Focused on use of CAATS, Database query tools</a:t>
            </a:r>
          </a:p>
          <a:p>
            <a:pPr lvl="1"/>
            <a:r>
              <a:rPr lang="en-IN" dirty="0" smtClean="0"/>
              <a:t>Software Development Life Cycle; IT Controls; IT Security (policies, procedures etc.)</a:t>
            </a:r>
          </a:p>
          <a:p>
            <a:pPr lvl="1"/>
            <a:endParaRPr lang="en-IN" dirty="0" smtClean="0"/>
          </a:p>
          <a:p>
            <a:endParaRPr lang="en-IN" dirty="0"/>
          </a:p>
        </p:txBody>
      </p:sp>
      <p:pic>
        <p:nvPicPr>
          <p:cNvPr id="5" name="il_fi" descr="http://3.bp.blogspot.com/_JnJRtUiv6m8/TNwXPmACn_I/AAAAAAAABAQ/MP50JsLBU3g/s320/CAG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" y="277813"/>
            <a:ext cx="14525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Auditing Information security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Audit Case Study – e procurement -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77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0347"/>
            <a:ext cx="10515600" cy="1325563"/>
          </a:xfrm>
        </p:spPr>
        <p:txBody>
          <a:bodyPr/>
          <a:lstStyle/>
          <a:p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IT-enabling Public Procurement</a:t>
            </a:r>
          </a:p>
          <a:p>
            <a:pPr lvl="1"/>
            <a:r>
              <a:rPr lang="en-IN" smtClean="0"/>
              <a:t>&gt; 20% </a:t>
            </a:r>
            <a:r>
              <a:rPr lang="en-IN" dirty="0" smtClean="0"/>
              <a:t>of </a:t>
            </a:r>
            <a:r>
              <a:rPr lang="en-IN" dirty="0" smtClean="0"/>
              <a:t>Government spending (~600 </a:t>
            </a:r>
            <a:r>
              <a:rPr lang="en-IN" dirty="0" err="1" smtClean="0"/>
              <a:t>bn</a:t>
            </a:r>
            <a:r>
              <a:rPr lang="en-IN" dirty="0" smtClean="0"/>
              <a:t> USD)</a:t>
            </a:r>
            <a:endParaRPr lang="en-IN" dirty="0"/>
          </a:p>
          <a:p>
            <a:pPr lvl="1"/>
            <a:r>
              <a:rPr lang="en-IN" dirty="0"/>
              <a:t>Decentralised, opaque, limited competition </a:t>
            </a:r>
          </a:p>
          <a:p>
            <a:pPr lvl="1"/>
            <a:r>
              <a:rPr lang="en-IN" dirty="0" smtClean="0"/>
              <a:t>Move public procurement to web-based digital platforms </a:t>
            </a:r>
            <a:endParaRPr lang="en-IN" dirty="0"/>
          </a:p>
          <a:p>
            <a:pPr lvl="2"/>
            <a:r>
              <a:rPr lang="en-IN" dirty="0"/>
              <a:t>Variety of </a:t>
            </a:r>
            <a:r>
              <a:rPr lang="en-IN" dirty="0" smtClean="0"/>
              <a:t>models in Indian states</a:t>
            </a:r>
            <a:endParaRPr lang="en-IN" dirty="0"/>
          </a:p>
          <a:p>
            <a:pPr lvl="2"/>
            <a:r>
              <a:rPr lang="en-IN" dirty="0"/>
              <a:t>Similar goals</a:t>
            </a:r>
          </a:p>
          <a:p>
            <a:pPr lvl="2"/>
            <a:endParaRPr lang="en-IN" dirty="0" smtClean="0"/>
          </a:p>
          <a:p>
            <a:pPr lvl="1"/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3389" y="2505030"/>
            <a:ext cx="5181600" cy="4116776"/>
          </a:xfrm>
        </p:spPr>
        <p:txBody>
          <a:bodyPr>
            <a:normAutofit/>
          </a:bodyPr>
          <a:lstStyle/>
          <a:p>
            <a:r>
              <a:rPr lang="en-IN" dirty="0" smtClean="0"/>
              <a:t>Web-based e-commerce platforms</a:t>
            </a:r>
          </a:p>
          <a:p>
            <a:r>
              <a:rPr lang="en-IN" dirty="0" smtClean="0"/>
              <a:t>Multiple departments (buyers) and sellers</a:t>
            </a:r>
          </a:p>
          <a:p>
            <a:r>
              <a:rPr lang="en-IN" dirty="0" smtClean="0"/>
              <a:t>Use of Digital signature certificates and Public Key infrastructure</a:t>
            </a:r>
          </a:p>
          <a:p>
            <a:r>
              <a:rPr lang="en-IN" dirty="0" smtClean="0"/>
              <a:t>Enabled by IT Act 2000</a:t>
            </a:r>
            <a:endParaRPr lang="en-IN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11" y="295502"/>
            <a:ext cx="3974328" cy="16849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305550" y="540095"/>
            <a:ext cx="4086225" cy="94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E-Procurement</a:t>
            </a:r>
            <a:endParaRPr lang="en-IN" sz="2400" dirty="0"/>
          </a:p>
        </p:txBody>
      </p:sp>
      <p:pic>
        <p:nvPicPr>
          <p:cNvPr id="8" name="il_fi" descr="http://3.bp.blogspot.com/_JnJRtUiv6m8/TNwXPmACn_I/AAAAAAAABAQ/MP50JsLBU3g/s320/CAG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" y="295502"/>
            <a:ext cx="14525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9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365125"/>
            <a:ext cx="9801225" cy="1325563"/>
          </a:xfrm>
        </p:spPr>
        <p:txBody>
          <a:bodyPr>
            <a:normAutofit/>
          </a:bodyPr>
          <a:lstStyle/>
          <a:p>
            <a:r>
              <a:rPr lang="en-IN" dirty="0" smtClean="0"/>
              <a:t>Evaluation of security controls – typical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" y="1825625"/>
            <a:ext cx="6278880" cy="43513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IN" sz="2800" u="sng" dirty="0" smtClean="0">
                <a:solidFill>
                  <a:schemeClr val="bg2">
                    <a:lumMod val="50000"/>
                  </a:schemeClr>
                </a:solidFill>
              </a:rPr>
              <a:t>Audits in different state jurisdictions</a:t>
            </a:r>
          </a:p>
          <a:p>
            <a:pPr lvl="1"/>
            <a:r>
              <a:rPr lang="en-IN" sz="2800" u="sng" dirty="0" smtClean="0">
                <a:solidFill>
                  <a:schemeClr val="bg2">
                    <a:lumMod val="50000"/>
                  </a:schemeClr>
                </a:solidFill>
              </a:rPr>
              <a:t>Early reports 2006-13</a:t>
            </a:r>
          </a:p>
          <a:p>
            <a:pPr lvl="1"/>
            <a:r>
              <a:rPr lang="en-IN" sz="2800" dirty="0" smtClean="0"/>
              <a:t>Operational and Management controls</a:t>
            </a:r>
          </a:p>
          <a:p>
            <a:pPr lvl="2"/>
            <a:r>
              <a:rPr lang="en-IN" sz="2400" dirty="0" smtClean="0"/>
              <a:t>Escrow agreement </a:t>
            </a:r>
          </a:p>
          <a:p>
            <a:pPr lvl="2"/>
            <a:r>
              <a:rPr lang="en-IN" sz="2400" dirty="0" smtClean="0"/>
              <a:t>Information Security policies</a:t>
            </a:r>
          </a:p>
          <a:p>
            <a:pPr lvl="2"/>
            <a:r>
              <a:rPr lang="en-IN" sz="2400" dirty="0" smtClean="0"/>
              <a:t>Business Continuity Plans </a:t>
            </a:r>
          </a:p>
          <a:p>
            <a:pPr lvl="2"/>
            <a:r>
              <a:rPr lang="en-IN" sz="2400" dirty="0" smtClean="0"/>
              <a:t>Quality of back up data.</a:t>
            </a:r>
          </a:p>
          <a:p>
            <a:pPr lvl="2"/>
            <a:r>
              <a:rPr lang="en-IN" sz="2400" dirty="0" smtClean="0"/>
              <a:t>Violation of Segregation of Duties</a:t>
            </a:r>
          </a:p>
          <a:p>
            <a:pPr lvl="2"/>
            <a:r>
              <a:rPr lang="en-IN" sz="2400" dirty="0" smtClean="0"/>
              <a:t>Use of Departmental admin User IDs by vendor personnel </a:t>
            </a:r>
          </a:p>
          <a:p>
            <a:pPr lvl="2"/>
            <a:r>
              <a:rPr lang="en-IN" sz="2400" dirty="0" smtClean="0"/>
              <a:t>Third party security audits not done</a:t>
            </a:r>
          </a:p>
          <a:p>
            <a:pPr lvl="2"/>
            <a:r>
              <a:rPr lang="en-IN" sz="2400" dirty="0" smtClean="0"/>
              <a:t>PKI implementation not adequate</a:t>
            </a:r>
          </a:p>
          <a:p>
            <a:pPr lvl="3"/>
            <a:r>
              <a:rPr lang="en-IN" sz="2200" dirty="0" smtClean="0"/>
              <a:t>Activities permitted without verifying DSCs</a:t>
            </a:r>
          </a:p>
          <a:p>
            <a:pPr marL="914400" lvl="2" indent="0">
              <a:buNone/>
            </a:pPr>
            <a:endParaRPr lang="en-IN" dirty="0" smtClean="0"/>
          </a:p>
          <a:p>
            <a:pPr lvl="2"/>
            <a:endParaRPr lang="en-IN" dirty="0" smtClean="0"/>
          </a:p>
          <a:p>
            <a:pPr lvl="2"/>
            <a:endParaRPr lang="en-IN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11" y="2286001"/>
            <a:ext cx="6683582" cy="3313796"/>
          </a:xfrm>
        </p:spPr>
      </p:pic>
      <p:sp>
        <p:nvSpPr>
          <p:cNvPr id="5" name="Rectangle 4"/>
          <p:cNvSpPr/>
          <p:nvPr/>
        </p:nvSpPr>
        <p:spPr>
          <a:xfrm>
            <a:off x="7225105" y="5599797"/>
            <a:ext cx="4128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IN" dirty="0" smtClean="0"/>
              <a:t>E-</a:t>
            </a:r>
            <a:r>
              <a:rPr lang="en-IN" dirty="0" err="1" smtClean="0"/>
              <a:t>Gov</a:t>
            </a:r>
            <a:r>
              <a:rPr lang="en-IN" dirty="0" smtClean="0"/>
              <a:t> Security Assurance Framework</a:t>
            </a:r>
            <a:endParaRPr lang="en-IN" dirty="0"/>
          </a:p>
        </p:txBody>
      </p:sp>
      <p:pic>
        <p:nvPicPr>
          <p:cNvPr id="7" name="il_fi" descr="http://3.bp.blogspot.com/_JnJRtUiv6m8/TNwXPmACn_I/AAAAAAAABAQ/MP50JsLBU3g/s320/CAG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1" y="277813"/>
            <a:ext cx="14525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5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4" y="365125"/>
            <a:ext cx="9744075" cy="1325563"/>
          </a:xfrm>
        </p:spPr>
        <p:txBody>
          <a:bodyPr>
            <a:normAutofit/>
          </a:bodyPr>
          <a:lstStyle/>
          <a:p>
            <a:r>
              <a:rPr lang="en-IN" dirty="0"/>
              <a:t>Evaluation of security </a:t>
            </a:r>
            <a:r>
              <a:rPr lang="en-IN" dirty="0" smtClean="0"/>
              <a:t>controls -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" y="1825625"/>
            <a:ext cx="5908040" cy="4351338"/>
          </a:xfrm>
        </p:spPr>
        <p:txBody>
          <a:bodyPr>
            <a:normAutofit lnSpcReduction="10000"/>
          </a:bodyPr>
          <a:lstStyle/>
          <a:p>
            <a:r>
              <a:rPr lang="en-IN" u="sng" dirty="0" smtClean="0">
                <a:solidFill>
                  <a:schemeClr val="bg2">
                    <a:lumMod val="50000"/>
                  </a:schemeClr>
                </a:solidFill>
              </a:rPr>
              <a:t>Recent </a:t>
            </a:r>
            <a:r>
              <a:rPr lang="en-IN" u="sng" dirty="0">
                <a:solidFill>
                  <a:schemeClr val="bg2">
                    <a:lumMod val="50000"/>
                  </a:schemeClr>
                </a:solidFill>
              </a:rPr>
              <a:t>reports: 2014-18</a:t>
            </a:r>
          </a:p>
          <a:p>
            <a:pPr lvl="1"/>
            <a:r>
              <a:rPr lang="en-IN" dirty="0"/>
              <a:t>Covers multiple layers of security controls </a:t>
            </a:r>
            <a:endParaRPr lang="en-IN" dirty="0" smtClean="0"/>
          </a:p>
          <a:p>
            <a:pPr lvl="1"/>
            <a:r>
              <a:rPr lang="en-IN" dirty="0"/>
              <a:t>Infrastructure controls in terms of PKI </a:t>
            </a:r>
            <a:r>
              <a:rPr lang="en-IN" dirty="0" smtClean="0"/>
              <a:t>deficiencies</a:t>
            </a:r>
          </a:p>
          <a:p>
            <a:pPr lvl="2"/>
            <a:r>
              <a:rPr lang="en-IN" dirty="0" smtClean="0"/>
              <a:t>Multiple DSCs mapped to single vendors –submitting multiple bids</a:t>
            </a:r>
          </a:p>
          <a:p>
            <a:pPr lvl="2"/>
            <a:r>
              <a:rPr lang="en-IN" dirty="0" smtClean="0"/>
              <a:t>Multiple bids in many tenders from same IP location</a:t>
            </a:r>
            <a:endParaRPr lang="en-IN" dirty="0"/>
          </a:p>
          <a:p>
            <a:pPr lvl="1"/>
            <a:r>
              <a:rPr lang="en-IN" dirty="0" smtClean="0"/>
              <a:t>Greater focus on core application level vulnerabilities</a:t>
            </a:r>
          </a:p>
          <a:p>
            <a:pPr lvl="2"/>
            <a:r>
              <a:rPr lang="en-IN" dirty="0" smtClean="0"/>
              <a:t>On coverage of vulnerabilities by 3</a:t>
            </a:r>
            <a:r>
              <a:rPr lang="en-IN" baseline="30000" dirty="0" smtClean="0"/>
              <a:t>rd</a:t>
            </a:r>
            <a:r>
              <a:rPr lang="en-IN" dirty="0" smtClean="0"/>
              <a:t> party security audits</a:t>
            </a:r>
          </a:p>
          <a:p>
            <a:pPr marL="1371600" lvl="3" indent="0">
              <a:buNone/>
            </a:pPr>
            <a:endParaRPr lang="en-IN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IN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86" y="1825625"/>
            <a:ext cx="6269514" cy="3762374"/>
          </a:xfrm>
          <a:prstGeom prst="rect">
            <a:avLst/>
          </a:prstGeom>
        </p:spPr>
      </p:pic>
      <p:pic>
        <p:nvPicPr>
          <p:cNvPr id="6" name="il_fi" descr="http://3.bp.blogspot.com/_JnJRtUiv6m8/TNwXPmACn_I/AAAAAAAABAQ/MP50JsLBU3g/s320/CAG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162"/>
            <a:ext cx="14525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6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4" y="365125"/>
            <a:ext cx="9934575" cy="1325563"/>
          </a:xfrm>
        </p:spPr>
        <p:txBody>
          <a:bodyPr>
            <a:normAutofit/>
          </a:bodyPr>
          <a:lstStyle/>
          <a:p>
            <a:r>
              <a:rPr lang="en-IN" dirty="0"/>
              <a:t>Evaluation of security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1"/>
            <a:ext cx="5819776" cy="561974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IN" sz="2400" dirty="0"/>
              <a:t>Identifying existent application </a:t>
            </a:r>
            <a:r>
              <a:rPr lang="en-IN" sz="2400" dirty="0" smtClean="0"/>
              <a:t>vulnerabilities – </a:t>
            </a:r>
            <a:endParaRPr lang="en-IN" sz="2400" dirty="0"/>
          </a:p>
          <a:p>
            <a:pPr lvl="2"/>
            <a:endParaRPr lang="en-IN" dirty="0" smtClean="0"/>
          </a:p>
          <a:p>
            <a:pPr lvl="2"/>
            <a:endParaRPr lang="en-IN" dirty="0"/>
          </a:p>
          <a:p>
            <a:pPr lvl="2"/>
            <a:endParaRPr lang="en-IN" dirty="0" smtClean="0"/>
          </a:p>
          <a:p>
            <a:pPr lvl="2"/>
            <a:endParaRPr lang="en-IN" dirty="0"/>
          </a:p>
          <a:p>
            <a:pPr lvl="2"/>
            <a:endParaRPr lang="en-IN" dirty="0" smtClean="0"/>
          </a:p>
          <a:p>
            <a:pPr lvl="2"/>
            <a:endParaRPr lang="en-IN" dirty="0"/>
          </a:p>
          <a:p>
            <a:pPr lvl="2"/>
            <a:endParaRPr lang="en-IN" dirty="0" smtClean="0"/>
          </a:p>
          <a:p>
            <a:pPr lvl="2"/>
            <a:endParaRPr lang="en-IN" dirty="0"/>
          </a:p>
          <a:p>
            <a:pPr lvl="2"/>
            <a:endParaRPr lang="en-IN" dirty="0" smtClean="0"/>
          </a:p>
          <a:p>
            <a:pPr lvl="2"/>
            <a:r>
              <a:rPr lang="en-IN" dirty="0" smtClean="0"/>
              <a:t>Prima facie access restriction for open bids</a:t>
            </a:r>
          </a:p>
          <a:p>
            <a:pPr lvl="2"/>
            <a:r>
              <a:rPr lang="en-IN" dirty="0" smtClean="0"/>
              <a:t>Testing with Scripted URLs</a:t>
            </a:r>
          </a:p>
          <a:p>
            <a:pPr marL="914400" lvl="2" indent="0">
              <a:buNone/>
            </a:pPr>
            <a:endParaRPr lang="en-IN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2" y="2131831"/>
            <a:ext cx="4467225" cy="3034822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36" y="1352550"/>
            <a:ext cx="5111463" cy="250544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10" y="3967162"/>
            <a:ext cx="5299313" cy="271022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2" y="2121271"/>
            <a:ext cx="7687886" cy="213378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6" y="4330406"/>
            <a:ext cx="5812435" cy="91917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5" y="5840838"/>
            <a:ext cx="4791744" cy="55252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5" y="6271421"/>
            <a:ext cx="6243915" cy="495369"/>
          </a:xfrm>
          <a:prstGeom prst="rect">
            <a:avLst/>
          </a:prstGeom>
        </p:spPr>
      </p:pic>
      <p:pic>
        <p:nvPicPr>
          <p:cNvPr id="13" name="il_fi" descr="http://3.bp.blogspot.com/_JnJRtUiv6m8/TNwXPmACn_I/AAAAAAAABAQ/MP50JsLBU3g/s320/CAG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3240"/>
            <a:ext cx="14525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21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614</Words>
  <Application>Microsoft Office PowerPoint</Application>
  <PresentationFormat>Widescreen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Security of Information Systems</vt:lpstr>
      <vt:lpstr>Digital Ecosystem in India</vt:lpstr>
      <vt:lpstr>Legal framework for IT Security in India</vt:lpstr>
      <vt:lpstr> SAI India – Audit of Information systems</vt:lpstr>
      <vt:lpstr>Auditing Information security</vt:lpstr>
      <vt:lpstr>PowerPoint Presentation</vt:lpstr>
      <vt:lpstr>Evaluation of security controls – typical findings</vt:lpstr>
      <vt:lpstr>Evaluation of security controls - findings</vt:lpstr>
      <vt:lpstr>Evaluation of security controls</vt:lpstr>
      <vt:lpstr>Challenges &amp; Opportunities in auditing IS Security – SAI India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of Information Systems</dc:title>
  <dc:creator>Audit</dc:creator>
  <cp:lastModifiedBy>Audit</cp:lastModifiedBy>
  <cp:revision>93</cp:revision>
  <dcterms:created xsi:type="dcterms:W3CDTF">2019-03-27T10:05:48Z</dcterms:created>
  <dcterms:modified xsi:type="dcterms:W3CDTF">2019-03-29T12:43:34Z</dcterms:modified>
</cp:coreProperties>
</file>